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5" r:id="rId4"/>
    <p:sldId id="283" r:id="rId5"/>
    <p:sldId id="284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88" r:id="rId14"/>
    <p:sldId id="275" r:id="rId15"/>
    <p:sldId id="282" r:id="rId16"/>
    <p:sldId id="276" r:id="rId17"/>
    <p:sldId id="285" r:id="rId18"/>
    <p:sldId id="286" r:id="rId19"/>
    <p:sldId id="277" r:id="rId20"/>
    <p:sldId id="278" r:id="rId21"/>
    <p:sldId id="279" r:id="rId22"/>
    <p:sldId id="280" r:id="rId23"/>
    <p:sldId id="281" r:id="rId24"/>
  </p:sldIdLst>
  <p:sldSz cx="14630400" cy="8229600"/>
  <p:notesSz cx="6858000" cy="9144000"/>
  <p:defaultTextStyle>
    <a:defPPr>
      <a:defRPr lang="en-US"/>
    </a:defPPr>
    <a:lvl1pPr algn="l" defTabSz="1462088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0250" indent="-273050" algn="l" defTabSz="1462088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2088" indent="-547688" algn="l" defTabSz="1462088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3925" indent="-822325" algn="l" defTabSz="1462088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5763" indent="-1096963" algn="l" defTabSz="1462088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3">
          <p15:clr>
            <a:srgbClr val="A4A3A4"/>
          </p15:clr>
        </p15:guide>
        <p15:guide id="2" orient="horz" pos="1296">
          <p15:clr>
            <a:srgbClr val="A4A3A4"/>
          </p15:clr>
        </p15:guide>
        <p15:guide id="3" orient="horz" pos="4522">
          <p15:clr>
            <a:srgbClr val="A4A3A4"/>
          </p15:clr>
        </p15:guide>
        <p15:guide id="4" orient="horz" pos="4896">
          <p15:clr>
            <a:srgbClr val="A4A3A4"/>
          </p15:clr>
        </p15:guide>
        <p15:guide id="5" pos="7488">
          <p15:clr>
            <a:srgbClr val="A4A3A4"/>
          </p15:clr>
        </p15:guide>
        <p15:guide id="6" pos="432">
          <p15:clr>
            <a:srgbClr val="A4A3A4"/>
          </p15:clr>
        </p15:guide>
        <p15:guide id="7" pos="3024">
          <p15:clr>
            <a:srgbClr val="A4A3A4"/>
          </p15:clr>
        </p15:guide>
        <p15:guide id="8" pos="3312">
          <p15:clr>
            <a:srgbClr val="A4A3A4"/>
          </p15:clr>
        </p15:guide>
        <p15:guide id="9" pos="4464">
          <p15:clr>
            <a:srgbClr val="A4A3A4"/>
          </p15:clr>
        </p15:guide>
        <p15:guide id="10" pos="4608">
          <p15:clr>
            <a:srgbClr val="A4A3A4"/>
          </p15:clr>
        </p15:guide>
        <p15:guide id="11" pos="4752">
          <p15:clr>
            <a:srgbClr val="A4A3A4"/>
          </p15:clr>
        </p15:guide>
        <p15:guide id="12" pos="59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2526" autoAdjust="0"/>
  </p:normalViewPr>
  <p:slideViewPr>
    <p:cSldViewPr snapToObjects="1">
      <p:cViewPr>
        <p:scale>
          <a:sx n="63" d="100"/>
          <a:sy n="63" d="100"/>
        </p:scale>
        <p:origin x="-126" y="-654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463040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46304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fld id="{1561A709-28A0-47E2-A643-44CBE0B6903B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46304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46304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fld id="{795D06A7-21E6-41E9-A8A7-D22D303C4D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580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46304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46304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fld id="{2073285E-7929-4C6D-BF2C-D808E41CF16D}" type="datetimeFigureOut">
              <a:rPr lang="en-US"/>
              <a:pPr>
                <a:defRPr/>
              </a:pPr>
              <a:t>10/23/2017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46304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463040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rial"/>
                <a:cs typeface="Arial"/>
              </a:defRPr>
            </a:lvl1pPr>
          </a:lstStyle>
          <a:p>
            <a:pPr>
              <a:defRPr/>
            </a:pPr>
            <a:fld id="{03C260E8-2EE7-49E7-A7F0-26D3F0794F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8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730250" rtl="0" fontAlgn="base">
      <a:spcBef>
        <a:spcPct val="30000"/>
      </a:spcBef>
      <a:spcAft>
        <a:spcPct val="0"/>
      </a:spcAft>
      <a:defRPr sz="1900" kern="1200">
        <a:solidFill>
          <a:schemeClr val="tx1"/>
        </a:solidFill>
        <a:latin typeface="Arial"/>
        <a:ea typeface="+mn-ea"/>
        <a:cs typeface="Arial"/>
      </a:defRPr>
    </a:lvl1pPr>
    <a:lvl2pPr marL="730250" algn="l" defTabSz="730250" rtl="0" fontAlgn="base">
      <a:spcBef>
        <a:spcPct val="30000"/>
      </a:spcBef>
      <a:spcAft>
        <a:spcPct val="0"/>
      </a:spcAft>
      <a:defRPr sz="1900" kern="1200">
        <a:solidFill>
          <a:schemeClr val="tx1"/>
        </a:solidFill>
        <a:latin typeface="Arial"/>
        <a:ea typeface="+mn-ea"/>
        <a:cs typeface="Arial" panose="020B0604020202020204" pitchFamily="34" charset="0"/>
      </a:defRPr>
    </a:lvl2pPr>
    <a:lvl3pPr marL="1462088" algn="l" defTabSz="730250" rtl="0" fontAlgn="base">
      <a:spcBef>
        <a:spcPct val="30000"/>
      </a:spcBef>
      <a:spcAft>
        <a:spcPct val="0"/>
      </a:spcAft>
      <a:defRPr sz="1900" kern="1200">
        <a:solidFill>
          <a:schemeClr val="tx1"/>
        </a:solidFill>
        <a:latin typeface="Arial"/>
        <a:ea typeface="+mn-ea"/>
        <a:cs typeface="Arial" panose="020B0604020202020204" pitchFamily="34" charset="0"/>
      </a:defRPr>
    </a:lvl3pPr>
    <a:lvl4pPr marL="2193925" algn="l" defTabSz="730250" rtl="0" fontAlgn="base">
      <a:spcBef>
        <a:spcPct val="30000"/>
      </a:spcBef>
      <a:spcAft>
        <a:spcPct val="0"/>
      </a:spcAft>
      <a:defRPr sz="1900" kern="1200">
        <a:solidFill>
          <a:schemeClr val="tx1"/>
        </a:solidFill>
        <a:latin typeface="Arial"/>
        <a:ea typeface="+mn-ea"/>
        <a:cs typeface="Arial" panose="020B0604020202020204" pitchFamily="34" charset="0"/>
      </a:defRPr>
    </a:lvl4pPr>
    <a:lvl5pPr marL="2925763" algn="l" defTabSz="730250" rtl="0" fontAlgn="base">
      <a:spcBef>
        <a:spcPct val="30000"/>
      </a:spcBef>
      <a:spcAft>
        <a:spcPct val="0"/>
      </a:spcAft>
      <a:defRPr sz="1900" kern="1200">
        <a:solidFill>
          <a:schemeClr val="tx1"/>
        </a:solidFill>
        <a:latin typeface="Arial"/>
        <a:ea typeface="+mn-ea"/>
        <a:cs typeface="Arial" panose="020B0604020202020204" pitchFamily="34" charset="0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0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7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8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4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5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14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3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35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9BE8C-E344-4742-8228-785CB563D13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5"/>
          <p:cNvSpPr>
            <a:spLocks noChangeAspect="1"/>
          </p:cNvSpPr>
          <p:nvPr userDrawn="1"/>
        </p:nvSpPr>
        <p:spPr bwMode="hidden">
          <a:xfrm>
            <a:off x="0" y="0"/>
            <a:ext cx="1198721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pic>
        <p:nvPicPr>
          <p:cNvPr id="34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1422063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685800" y="7580313"/>
            <a:ext cx="64008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36" name="Text Box 115"/>
          <p:cNvSpPr txBox="1">
            <a:spLocks noChangeArrowheads="1"/>
          </p:cNvSpPr>
          <p:nvPr userDrawn="1"/>
        </p:nvSpPr>
        <p:spPr bwMode="auto">
          <a:xfrm>
            <a:off x="11887200" y="6397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52ADB0B-A2F6-439B-BCC9-6DB666A1D703}" type="datetime4">
              <a:rPr lang="en-US" altLang="en-US" sz="1400"/>
              <a:pPr algn="r" eaLnBrk="1" hangingPunct="1"/>
              <a:t>October 23, 2017</a:t>
            </a:fld>
            <a:endParaRPr lang="en-US" alt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7789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7636862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545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47752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9"/>
          <p:cNvSpPr>
            <a:spLocks noChangeAspect="1"/>
          </p:cNvSpPr>
          <p:nvPr userDrawn="1"/>
        </p:nvSpPr>
        <p:spPr bwMode="black">
          <a:xfrm>
            <a:off x="447675" y="0"/>
            <a:ext cx="563563" cy="49212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pic>
        <p:nvPicPr>
          <p:cNvPr id="36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F0B42555-457E-4770-8A59-2CA3B5D0B22A}" type="datetime4">
              <a:rPr lang="en-US" altLang="en-US" sz="1100"/>
              <a:pPr algn="r" eaLnBrk="1" hangingPunct="1">
                <a:spcBef>
                  <a:spcPct val="50000"/>
                </a:spcBef>
              </a:pPr>
              <a:t>October 23, 2017</a:t>
            </a:fld>
            <a:endParaRPr lang="en-US" altLang="en-US" sz="1100" dirty="0"/>
          </a:p>
        </p:txBody>
      </p:sp>
      <p:sp>
        <p:nvSpPr>
          <p:cNvPr id="38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0E954C77-BAC0-4A22-A884-1074F3FB8785}" type="slidenum">
              <a:rPr lang="en-US" altLang="en-US" sz="1100" b="1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en-US" sz="1100" b="1" dirty="0"/>
          </a:p>
        </p:txBody>
      </p:sp>
      <p:sp>
        <p:nvSpPr>
          <p:cNvPr id="39" name="Footer Placeholder 4"/>
          <p:cNvSpPr txBox="1">
            <a:spLocks/>
          </p:cNvSpPr>
          <p:nvPr userDrawn="1"/>
        </p:nvSpPr>
        <p:spPr>
          <a:xfrm>
            <a:off x="2971800" y="7580313"/>
            <a:ext cx="41148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algn="ctr">
              <a:defRPr sz="1600" b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818587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287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7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BB1644F2-BFB8-4597-9423-D50BA791D622}" type="datetime4">
              <a:rPr lang="en-US" altLang="en-US" sz="1100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October 23, 2017</a:t>
            </a:fld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4E3B332C-096F-4DDF-A702-B58E4E501876}" type="slidenum">
              <a:rPr lang="en-US" altLang="en-US" sz="1100" b="1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en-US" sz="1100" b="1" dirty="0">
              <a:solidFill>
                <a:schemeClr val="bg1"/>
              </a:solidFill>
            </a:endParaRPr>
          </a:p>
        </p:txBody>
      </p:sp>
      <p:sp>
        <p:nvSpPr>
          <p:cNvPr id="39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809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8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79FA81EC-CC36-4259-A627-1EEC95EAFE24}" type="datetime4">
              <a:rPr lang="en-US" altLang="en-US" sz="1100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October 23, 2017</a:t>
            </a:fld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9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52135786-A0B9-47C6-9439-1DB97F879317}" type="slidenum">
              <a:rPr lang="en-US" altLang="en-US" sz="1100" b="1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en-US" sz="1100" b="1" dirty="0">
              <a:solidFill>
                <a:schemeClr val="bg1"/>
              </a:solidFill>
            </a:endParaRPr>
          </a:p>
        </p:txBody>
      </p: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168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38AA5CB-7E0C-4631-AF74-31D586D73DBB}" type="datetime4">
              <a:rPr lang="en-US" altLang="en-US" sz="1100"/>
              <a:pPr algn="r" eaLnBrk="1" hangingPunct="1"/>
              <a:t>October 23, 2017</a:t>
            </a:fld>
            <a:endParaRPr lang="en-US" altLang="en-US" sz="1100" dirty="0"/>
          </a:p>
        </p:txBody>
      </p:sp>
      <p:sp>
        <p:nvSpPr>
          <p:cNvPr id="37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29A6B5E-E949-4C47-9CE6-6926D74A43CE}" type="slidenum">
              <a:rPr lang="en-US" altLang="en-US" sz="1100" b="1"/>
              <a:pPr algn="r" eaLnBrk="1" hangingPunct="1"/>
              <a:t>‹#›</a:t>
            </a:fld>
            <a:endParaRPr lang="en-US" altLang="en-US" sz="1100" b="1" dirty="0"/>
          </a:p>
        </p:txBody>
      </p:sp>
      <p:sp>
        <p:nvSpPr>
          <p:cNvPr id="38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  <p:pic>
        <p:nvPicPr>
          <p:cNvPr id="39" name="Picture 8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4245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5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C163A035-5EFF-4ED7-A5AF-45B343FEED41}" type="datetime4">
              <a:rPr lang="en-US" altLang="en-US" sz="1100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October 23, 2017</a:t>
            </a:fld>
            <a:endParaRPr lang="en-US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B3B30BD9-AC23-43FC-B9FA-0703E08191DF}" type="slidenum">
              <a:rPr lang="en-US" altLang="en-US" sz="1100" b="1">
                <a:solidFill>
                  <a:schemeClr val="bg1"/>
                </a:solidFill>
              </a:rPr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180736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03238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543800" y="7580313"/>
            <a:ext cx="64008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7002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03238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7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  <p:sp>
        <p:nvSpPr>
          <p:cNvPr id="38" name="Text Box 115"/>
          <p:cNvSpPr txBox="1">
            <a:spLocks noChangeArrowheads="1"/>
          </p:cNvSpPr>
          <p:nvPr userDrawn="1"/>
        </p:nvSpPr>
        <p:spPr bwMode="auto">
          <a:xfrm>
            <a:off x="11887200" y="758031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18288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8A4F2A1-10B3-4DB3-B351-5BA90C61AA8A}" type="datetime4">
              <a:rPr lang="en-US" altLang="en-US" sz="1400"/>
              <a:pPr algn="r" eaLnBrk="1" hangingPunct="1"/>
              <a:t>October 23, 2017</a:t>
            </a:fld>
            <a:endParaRPr lang="en-US" altLang="en-US" sz="140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294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Section and 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:\p2\008_Presentations\Presentation Formats\0002-17 New Brand Template\Support\PowerPoint images\bookBlue_Cov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63880" y="392430"/>
            <a:ext cx="1564640" cy="653416"/>
            <a:chOff x="0" y="0"/>
            <a:chExt cx="616" cy="343"/>
          </a:xfrm>
        </p:grpSpPr>
        <p:sp>
          <p:nvSpPr>
            <p:cNvPr id="6" name="Freeform 3"/>
            <p:cNvSpPr>
              <a:spLocks/>
            </p:cNvSpPr>
            <p:nvPr/>
          </p:nvSpPr>
          <p:spPr bwMode="auto">
            <a:xfrm>
              <a:off x="0" y="0"/>
              <a:ext cx="616" cy="343"/>
            </a:xfrm>
            <a:custGeom>
              <a:avLst/>
              <a:gdLst>
                <a:gd name="T0" fmla="*/ 523 w 21600"/>
                <a:gd name="T1" fmla="*/ 343 h 21600"/>
                <a:gd name="T2" fmla="*/ 616 w 21600"/>
                <a:gd name="T3" fmla="*/ 252 h 21600"/>
                <a:gd name="T4" fmla="*/ 616 w 21600"/>
                <a:gd name="T5" fmla="*/ 0 h 21600"/>
                <a:gd name="T6" fmla="*/ 93 w 21600"/>
                <a:gd name="T7" fmla="*/ 0 h 21600"/>
                <a:gd name="T8" fmla="*/ 0 w 21600"/>
                <a:gd name="T9" fmla="*/ 92 h 21600"/>
                <a:gd name="T10" fmla="*/ 0 w 21600"/>
                <a:gd name="T11" fmla="*/ 343 h 21600"/>
                <a:gd name="T12" fmla="*/ 523 w 21600"/>
                <a:gd name="T13" fmla="*/ 343 h 21600"/>
                <a:gd name="T14" fmla="*/ 523 w 21600"/>
                <a:gd name="T15" fmla="*/ 34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600"/>
                <a:gd name="T25" fmla="*/ 0 h 21600"/>
                <a:gd name="T26" fmla="*/ 21600 w 21600"/>
                <a:gd name="T27" fmla="*/ 2160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8330" y="21600"/>
                  </a:moveTo>
                  <a:lnTo>
                    <a:pt x="21600" y="15845"/>
                  </a:lnTo>
                  <a:lnTo>
                    <a:pt x="21600" y="0"/>
                  </a:lnTo>
                  <a:lnTo>
                    <a:pt x="3270" y="0"/>
                  </a:lnTo>
                  <a:lnTo>
                    <a:pt x="0" y="5823"/>
                  </a:lnTo>
                  <a:lnTo>
                    <a:pt x="0" y="21600"/>
                  </a:lnTo>
                  <a:lnTo>
                    <a:pt x="18330" y="21600"/>
                  </a:lnTo>
                  <a:close/>
                  <a:moveTo>
                    <a:pt x="18330" y="21600"/>
                  </a:moveTo>
                </a:path>
              </a:pathLst>
            </a:custGeom>
            <a:solidFill>
              <a:srgbClr val="EE2525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defRPr/>
              </a:pPr>
              <a:endParaRPr lang="en-US" sz="3360" dirty="0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5" y="90"/>
              <a:ext cx="150" cy="166"/>
            </a:xfrm>
            <a:custGeom>
              <a:avLst/>
              <a:gdLst>
                <a:gd name="T0" fmla="*/ 124 w 21600"/>
                <a:gd name="T1" fmla="*/ 110 h 21600"/>
                <a:gd name="T2" fmla="*/ 123 w 21600"/>
                <a:gd name="T3" fmla="*/ 111 h 21600"/>
                <a:gd name="T4" fmla="*/ 83 w 21600"/>
                <a:gd name="T5" fmla="*/ 129 h 21600"/>
                <a:gd name="T6" fmla="*/ 55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3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3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2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4 w 21600"/>
                <a:gd name="T33" fmla="*/ 110 h 21600"/>
                <a:gd name="T34" fmla="*/ 124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7908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5877" y="15951"/>
                    <a:pt x="14585" y="16782"/>
                    <a:pt x="12000" y="16782"/>
                  </a:cubicBezTo>
                  <a:cubicBezTo>
                    <a:pt x="10338" y="16782"/>
                    <a:pt x="9046" y="16283"/>
                    <a:pt x="7938" y="15452"/>
                  </a:cubicBezTo>
                  <a:cubicBezTo>
                    <a:pt x="6646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000" y="4652"/>
                  </a:cubicBezTo>
                  <a:cubicBezTo>
                    <a:pt x="14215" y="4652"/>
                    <a:pt x="15692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015" y="1329"/>
                    <a:pt x="16431" y="0"/>
                    <a:pt x="12000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477" y="16948"/>
                    <a:pt x="4062" y="18942"/>
                  </a:cubicBezTo>
                  <a:cubicBezTo>
                    <a:pt x="6092" y="20603"/>
                    <a:pt x="8862" y="21600"/>
                    <a:pt x="11815" y="21600"/>
                  </a:cubicBezTo>
                  <a:cubicBezTo>
                    <a:pt x="16246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7908" y="14289"/>
                  </a:lnTo>
                  <a:close/>
                  <a:moveTo>
                    <a:pt x="17908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defRPr/>
              </a:pPr>
              <a:endParaRPr lang="en-US" sz="3360" dirty="0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86" y="90"/>
              <a:ext cx="150" cy="166"/>
            </a:xfrm>
            <a:custGeom>
              <a:avLst/>
              <a:gdLst>
                <a:gd name="T0" fmla="*/ 126 w 21600"/>
                <a:gd name="T1" fmla="*/ 110 h 21600"/>
                <a:gd name="T2" fmla="*/ 123 w 21600"/>
                <a:gd name="T3" fmla="*/ 111 h 21600"/>
                <a:gd name="T4" fmla="*/ 85 w 21600"/>
                <a:gd name="T5" fmla="*/ 129 h 21600"/>
                <a:gd name="T6" fmla="*/ 56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5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5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3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6 w 21600"/>
                <a:gd name="T33" fmla="*/ 110 h 21600"/>
                <a:gd name="T34" fmla="*/ 126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8092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6062" y="15951"/>
                    <a:pt x="14585" y="16782"/>
                    <a:pt x="12185" y="16782"/>
                  </a:cubicBezTo>
                  <a:cubicBezTo>
                    <a:pt x="10523" y="16782"/>
                    <a:pt x="9046" y="16283"/>
                    <a:pt x="8123" y="15452"/>
                  </a:cubicBezTo>
                  <a:cubicBezTo>
                    <a:pt x="6831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185" y="4652"/>
                  </a:cubicBezTo>
                  <a:cubicBezTo>
                    <a:pt x="14215" y="4652"/>
                    <a:pt x="15877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200" y="1329"/>
                    <a:pt x="16431" y="0"/>
                    <a:pt x="12185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662" y="16948"/>
                    <a:pt x="4062" y="18942"/>
                  </a:cubicBezTo>
                  <a:cubicBezTo>
                    <a:pt x="6092" y="20603"/>
                    <a:pt x="8862" y="21600"/>
                    <a:pt x="12000" y="21600"/>
                  </a:cubicBezTo>
                  <a:cubicBezTo>
                    <a:pt x="16431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8092" y="14289"/>
                  </a:lnTo>
                  <a:close/>
                  <a:moveTo>
                    <a:pt x="18092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defRPr/>
              </a:pPr>
              <a:endParaRPr lang="en-US" sz="3360" dirty="0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39" y="90"/>
              <a:ext cx="129" cy="164"/>
            </a:xfrm>
            <a:custGeom>
              <a:avLst/>
              <a:gdLst>
                <a:gd name="T0" fmla="*/ 129 w 21600"/>
                <a:gd name="T1" fmla="*/ 113 h 21600"/>
                <a:gd name="T2" fmla="*/ 80 w 21600"/>
                <a:gd name="T3" fmla="*/ 65 h 21600"/>
                <a:gd name="T4" fmla="*/ 74 w 21600"/>
                <a:gd name="T5" fmla="*/ 64 h 21600"/>
                <a:gd name="T6" fmla="*/ 46 w 21600"/>
                <a:gd name="T7" fmla="*/ 47 h 21600"/>
                <a:gd name="T8" fmla="*/ 46 w 21600"/>
                <a:gd name="T9" fmla="*/ 46 h 21600"/>
                <a:gd name="T10" fmla="*/ 64 w 21600"/>
                <a:gd name="T11" fmla="*/ 36 h 21600"/>
                <a:gd name="T12" fmla="*/ 95 w 21600"/>
                <a:gd name="T13" fmla="*/ 44 h 21600"/>
                <a:gd name="T14" fmla="*/ 98 w 21600"/>
                <a:gd name="T15" fmla="*/ 47 h 21600"/>
                <a:gd name="T16" fmla="*/ 125 w 21600"/>
                <a:gd name="T17" fmla="*/ 22 h 21600"/>
                <a:gd name="T18" fmla="*/ 124 w 21600"/>
                <a:gd name="T19" fmla="*/ 20 h 21600"/>
                <a:gd name="T20" fmla="*/ 120 w 21600"/>
                <a:gd name="T21" fmla="*/ 18 h 21600"/>
                <a:gd name="T22" fmla="*/ 64 w 21600"/>
                <a:gd name="T23" fmla="*/ 0 h 21600"/>
                <a:gd name="T24" fmla="*/ 8 w 21600"/>
                <a:gd name="T25" fmla="*/ 50 h 21600"/>
                <a:gd name="T26" fmla="*/ 43 w 21600"/>
                <a:gd name="T27" fmla="*/ 94 h 21600"/>
                <a:gd name="T28" fmla="*/ 50 w 21600"/>
                <a:gd name="T29" fmla="*/ 97 h 21600"/>
                <a:gd name="T30" fmla="*/ 60 w 21600"/>
                <a:gd name="T31" fmla="*/ 99 h 21600"/>
                <a:gd name="T32" fmla="*/ 89 w 21600"/>
                <a:gd name="T33" fmla="*/ 117 h 21600"/>
                <a:gd name="T34" fmla="*/ 70 w 21600"/>
                <a:gd name="T35" fmla="*/ 130 h 21600"/>
                <a:gd name="T36" fmla="*/ 31 w 21600"/>
                <a:gd name="T37" fmla="*/ 116 h 21600"/>
                <a:gd name="T38" fmla="*/ 26 w 21600"/>
                <a:gd name="T39" fmla="*/ 112 h 21600"/>
                <a:gd name="T40" fmla="*/ 0 w 21600"/>
                <a:gd name="T41" fmla="*/ 137 h 21600"/>
                <a:gd name="T42" fmla="*/ 1 w 21600"/>
                <a:gd name="T43" fmla="*/ 139 h 21600"/>
                <a:gd name="T44" fmla="*/ 5 w 21600"/>
                <a:gd name="T45" fmla="*/ 141 h 21600"/>
                <a:gd name="T46" fmla="*/ 69 w 21600"/>
                <a:gd name="T47" fmla="*/ 164 h 21600"/>
                <a:gd name="T48" fmla="*/ 129 w 21600"/>
                <a:gd name="T49" fmla="*/ 114 h 21600"/>
                <a:gd name="T50" fmla="*/ 129 w 21600"/>
                <a:gd name="T51" fmla="*/ 113 h 21600"/>
                <a:gd name="T52" fmla="*/ 129 w 21600"/>
                <a:gd name="T53" fmla="*/ 113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1600"/>
                <a:gd name="T82" fmla="*/ 0 h 21600"/>
                <a:gd name="T83" fmla="*/ 21600 w 21600"/>
                <a:gd name="T84" fmla="*/ 21600 h 216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1600" h="21600">
                  <a:moveTo>
                    <a:pt x="21600" y="14902"/>
                  </a:moveTo>
                  <a:cubicBezTo>
                    <a:pt x="21600" y="11386"/>
                    <a:pt x="18606" y="9712"/>
                    <a:pt x="13473" y="8540"/>
                  </a:cubicBezTo>
                  <a:cubicBezTo>
                    <a:pt x="13259" y="8540"/>
                    <a:pt x="12618" y="8372"/>
                    <a:pt x="12404" y="8372"/>
                  </a:cubicBezTo>
                  <a:cubicBezTo>
                    <a:pt x="8341" y="7535"/>
                    <a:pt x="7699" y="7200"/>
                    <a:pt x="7699" y="6195"/>
                  </a:cubicBezTo>
                  <a:cubicBezTo>
                    <a:pt x="7699" y="6028"/>
                    <a:pt x="7699" y="6028"/>
                    <a:pt x="7699" y="6028"/>
                  </a:cubicBezTo>
                  <a:cubicBezTo>
                    <a:pt x="7699" y="5358"/>
                    <a:pt x="8554" y="4688"/>
                    <a:pt x="10693" y="4688"/>
                  </a:cubicBezTo>
                  <a:cubicBezTo>
                    <a:pt x="12190" y="4688"/>
                    <a:pt x="13901" y="5023"/>
                    <a:pt x="15826" y="5860"/>
                  </a:cubicBezTo>
                  <a:cubicBezTo>
                    <a:pt x="16040" y="6028"/>
                    <a:pt x="16253" y="6028"/>
                    <a:pt x="16467" y="6195"/>
                  </a:cubicBezTo>
                  <a:cubicBezTo>
                    <a:pt x="20958" y="2847"/>
                    <a:pt x="20958" y="2847"/>
                    <a:pt x="20958" y="2847"/>
                  </a:cubicBezTo>
                  <a:cubicBezTo>
                    <a:pt x="20745" y="2679"/>
                    <a:pt x="20745" y="2679"/>
                    <a:pt x="20745" y="2679"/>
                  </a:cubicBezTo>
                  <a:cubicBezTo>
                    <a:pt x="20531" y="2512"/>
                    <a:pt x="20317" y="2512"/>
                    <a:pt x="20103" y="2344"/>
                  </a:cubicBezTo>
                  <a:cubicBezTo>
                    <a:pt x="17537" y="837"/>
                    <a:pt x="14329" y="0"/>
                    <a:pt x="10693" y="0"/>
                  </a:cubicBezTo>
                  <a:cubicBezTo>
                    <a:pt x="5133" y="0"/>
                    <a:pt x="1283" y="2512"/>
                    <a:pt x="1283" y="6530"/>
                  </a:cubicBezTo>
                  <a:cubicBezTo>
                    <a:pt x="1069" y="10047"/>
                    <a:pt x="3636" y="11553"/>
                    <a:pt x="7271" y="12391"/>
                  </a:cubicBezTo>
                  <a:cubicBezTo>
                    <a:pt x="7699" y="12558"/>
                    <a:pt x="7913" y="12558"/>
                    <a:pt x="8341" y="12726"/>
                  </a:cubicBezTo>
                  <a:cubicBezTo>
                    <a:pt x="8768" y="12893"/>
                    <a:pt x="9410" y="12893"/>
                    <a:pt x="10051" y="13060"/>
                  </a:cubicBezTo>
                  <a:cubicBezTo>
                    <a:pt x="14543" y="14065"/>
                    <a:pt x="14970" y="14400"/>
                    <a:pt x="14970" y="15405"/>
                  </a:cubicBezTo>
                  <a:cubicBezTo>
                    <a:pt x="14970" y="16409"/>
                    <a:pt x="13901" y="17079"/>
                    <a:pt x="11762" y="17079"/>
                  </a:cubicBezTo>
                  <a:cubicBezTo>
                    <a:pt x="9196" y="17079"/>
                    <a:pt x="7057" y="16409"/>
                    <a:pt x="5133" y="15237"/>
                  </a:cubicBezTo>
                  <a:cubicBezTo>
                    <a:pt x="4919" y="15070"/>
                    <a:pt x="4705" y="14902"/>
                    <a:pt x="4277" y="14735"/>
                  </a:cubicBezTo>
                  <a:cubicBezTo>
                    <a:pt x="0" y="18084"/>
                    <a:pt x="0" y="18084"/>
                    <a:pt x="0" y="18084"/>
                  </a:cubicBezTo>
                  <a:cubicBezTo>
                    <a:pt x="214" y="18251"/>
                    <a:pt x="214" y="18251"/>
                    <a:pt x="214" y="18251"/>
                  </a:cubicBezTo>
                  <a:cubicBezTo>
                    <a:pt x="428" y="18419"/>
                    <a:pt x="642" y="18419"/>
                    <a:pt x="855" y="18586"/>
                  </a:cubicBezTo>
                  <a:cubicBezTo>
                    <a:pt x="3850" y="20595"/>
                    <a:pt x="7699" y="21600"/>
                    <a:pt x="11549" y="21600"/>
                  </a:cubicBezTo>
                  <a:cubicBezTo>
                    <a:pt x="17323" y="21600"/>
                    <a:pt x="21600" y="19256"/>
                    <a:pt x="21600" y="15070"/>
                  </a:cubicBezTo>
                  <a:lnTo>
                    <a:pt x="21600" y="14902"/>
                  </a:lnTo>
                  <a:close/>
                  <a:moveTo>
                    <a:pt x="21600" y="14902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0" hangingPunct="0">
                <a:defRPr/>
              </a:pPr>
              <a:endParaRPr lang="en-US" sz="3360" dirty="0"/>
            </a:p>
          </p:txBody>
        </p:sp>
      </p:grpSp>
      <p:sp>
        <p:nvSpPr>
          <p:cNvPr id="10" name="Text Box 66"/>
          <p:cNvSpPr txBox="1">
            <a:spLocks noChangeArrowheads="1"/>
          </p:cNvSpPr>
          <p:nvPr/>
        </p:nvSpPr>
        <p:spPr bwMode="auto">
          <a:xfrm>
            <a:off x="586741" y="7889909"/>
            <a:ext cx="6093459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defTabSz="984886" eaLnBrk="0" hangingPunct="0">
              <a:spcBef>
                <a:spcPct val="50000"/>
              </a:spcBef>
              <a:defRPr/>
            </a:pPr>
            <a:r>
              <a:rPr lang="en-US" sz="1320" dirty="0">
                <a:solidFill>
                  <a:schemeClr val="bg1"/>
                </a:solidFill>
              </a:rPr>
              <a:t>CSC Proprietary and Confidential</a:t>
            </a:r>
          </a:p>
        </p:txBody>
      </p:sp>
      <p:sp>
        <p:nvSpPr>
          <p:cNvPr id="11" name="Text Box 115"/>
          <p:cNvSpPr txBox="1">
            <a:spLocks noChangeArrowheads="1"/>
          </p:cNvSpPr>
          <p:nvPr/>
        </p:nvSpPr>
        <p:spPr bwMode="auto">
          <a:xfrm>
            <a:off x="13482321" y="7919204"/>
            <a:ext cx="5842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lvl1pPr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207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fld id="{87797EDC-5349-4A06-9264-0E24A4C5C309}" type="slidenum">
              <a:rPr lang="en-US" altLang="en-US" sz="1200">
                <a:solidFill>
                  <a:schemeClr val="bg1"/>
                </a:solidFill>
              </a:rPr>
              <a:pPr algn="r">
                <a:spcBef>
                  <a:spcPct val="50000"/>
                </a:spcBef>
              </a:pPr>
              <a:t>‹#›</a:t>
            </a:fld>
            <a:r>
              <a:rPr lang="en-US" altLang="en-US" sz="12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12" name="Text Box 115"/>
          <p:cNvSpPr txBox="1">
            <a:spLocks noChangeArrowheads="1"/>
          </p:cNvSpPr>
          <p:nvPr/>
        </p:nvSpPr>
        <p:spPr bwMode="auto">
          <a:xfrm>
            <a:off x="10502901" y="7919204"/>
            <a:ext cx="2926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r" defTabSz="984886" eaLnBrk="0" hangingPunct="0">
              <a:spcBef>
                <a:spcPct val="50000"/>
              </a:spcBef>
              <a:defRPr/>
            </a:pPr>
            <a:fld id="{03C7D0F0-10D5-4191-B6F4-99306F468FEF}" type="datetime4">
              <a:rPr lang="en-US" sz="1200">
                <a:solidFill>
                  <a:schemeClr val="bg1"/>
                </a:solidFill>
              </a:rPr>
              <a:pPr algn="r" defTabSz="984886" eaLnBrk="0" hangingPunct="0">
                <a:spcBef>
                  <a:spcPct val="50000"/>
                </a:spcBef>
                <a:defRPr/>
              </a:pPr>
              <a:t>October 23, 2017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78539" name="Rectangle 75"/>
          <p:cNvSpPr>
            <a:spLocks noGrp="1" noChangeArrowheads="1"/>
          </p:cNvSpPr>
          <p:nvPr>
            <p:ph type="ctrTitle"/>
          </p:nvPr>
        </p:nvSpPr>
        <p:spPr>
          <a:xfrm>
            <a:off x="6421054" y="4437290"/>
            <a:ext cx="7327072" cy="868007"/>
          </a:xfrm>
        </p:spPr>
        <p:txBody>
          <a:bodyPr/>
          <a:lstStyle>
            <a:lvl1pPr algn="r">
              <a:defRPr sz="28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78540" name="Rectangle 76"/>
          <p:cNvSpPr>
            <a:spLocks noGrp="1" noChangeArrowheads="1"/>
          </p:cNvSpPr>
          <p:nvPr>
            <p:ph type="subTitle" idx="1"/>
          </p:nvPr>
        </p:nvSpPr>
        <p:spPr>
          <a:xfrm>
            <a:off x="8372921" y="5514957"/>
            <a:ext cx="5389410" cy="232679"/>
          </a:xfrm>
        </p:spPr>
        <p:txBody>
          <a:bodyPr/>
          <a:lstStyle>
            <a:lvl1pPr marL="0" indent="0" algn="r">
              <a:buFontTx/>
              <a:buNone/>
              <a:defRPr sz="168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" descr="P:\p2\008_Presentations\Presentation Formats\0002-17 New Brand Template\Support\PowerPoint images\bookBlue_Cover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14630400" cy="8229601"/>
          </a:xfrm>
          <a:prstGeom prst="rect">
            <a:avLst/>
          </a:prstGeom>
          <a:noFill/>
        </p:spPr>
      </p:pic>
      <p:grpSp>
        <p:nvGrpSpPr>
          <p:cNvPr id="14" name="Group 7"/>
          <p:cNvGrpSpPr>
            <a:grpSpLocks/>
          </p:cNvGrpSpPr>
          <p:nvPr userDrawn="1"/>
        </p:nvGrpSpPr>
        <p:grpSpPr bwMode="auto">
          <a:xfrm>
            <a:off x="563880" y="392430"/>
            <a:ext cx="1564640" cy="653416"/>
            <a:chOff x="0" y="0"/>
            <a:chExt cx="616" cy="343"/>
          </a:xfrm>
        </p:grpSpPr>
        <p:sp>
          <p:nvSpPr>
            <p:cNvPr id="15" name="Freeform 3"/>
            <p:cNvSpPr>
              <a:spLocks/>
            </p:cNvSpPr>
            <p:nvPr/>
          </p:nvSpPr>
          <p:spPr bwMode="auto">
            <a:xfrm>
              <a:off x="0" y="0"/>
              <a:ext cx="616" cy="343"/>
            </a:xfrm>
            <a:custGeom>
              <a:avLst/>
              <a:gdLst>
                <a:gd name="T0" fmla="*/ 523 w 21600"/>
                <a:gd name="T1" fmla="*/ 343 h 21600"/>
                <a:gd name="T2" fmla="*/ 616 w 21600"/>
                <a:gd name="T3" fmla="*/ 252 h 21600"/>
                <a:gd name="T4" fmla="*/ 616 w 21600"/>
                <a:gd name="T5" fmla="*/ 0 h 21600"/>
                <a:gd name="T6" fmla="*/ 93 w 21600"/>
                <a:gd name="T7" fmla="*/ 0 h 21600"/>
                <a:gd name="T8" fmla="*/ 0 w 21600"/>
                <a:gd name="T9" fmla="*/ 92 h 21600"/>
                <a:gd name="T10" fmla="*/ 0 w 21600"/>
                <a:gd name="T11" fmla="*/ 343 h 21600"/>
                <a:gd name="T12" fmla="*/ 523 w 21600"/>
                <a:gd name="T13" fmla="*/ 343 h 21600"/>
                <a:gd name="T14" fmla="*/ 523 w 21600"/>
                <a:gd name="T15" fmla="*/ 34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600"/>
                <a:gd name="T25" fmla="*/ 0 h 21600"/>
                <a:gd name="T26" fmla="*/ 21600 w 21600"/>
                <a:gd name="T27" fmla="*/ 2160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8330" y="21600"/>
                  </a:moveTo>
                  <a:lnTo>
                    <a:pt x="21600" y="15845"/>
                  </a:lnTo>
                  <a:lnTo>
                    <a:pt x="21600" y="0"/>
                  </a:lnTo>
                  <a:lnTo>
                    <a:pt x="3270" y="0"/>
                  </a:lnTo>
                  <a:lnTo>
                    <a:pt x="0" y="5823"/>
                  </a:lnTo>
                  <a:lnTo>
                    <a:pt x="0" y="21600"/>
                  </a:lnTo>
                  <a:lnTo>
                    <a:pt x="18330" y="21600"/>
                  </a:lnTo>
                  <a:close/>
                  <a:moveTo>
                    <a:pt x="18330" y="21600"/>
                  </a:moveTo>
                </a:path>
              </a:pathLst>
            </a:custGeom>
            <a:solidFill>
              <a:srgbClr val="EE2525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3360" dirty="0"/>
            </a:p>
          </p:txBody>
        </p:sp>
        <p:sp>
          <p:nvSpPr>
            <p:cNvPr id="16" name="Freeform 4"/>
            <p:cNvSpPr>
              <a:spLocks/>
            </p:cNvSpPr>
            <p:nvPr/>
          </p:nvSpPr>
          <p:spPr bwMode="auto">
            <a:xfrm>
              <a:off x="75" y="90"/>
              <a:ext cx="150" cy="166"/>
            </a:xfrm>
            <a:custGeom>
              <a:avLst/>
              <a:gdLst>
                <a:gd name="T0" fmla="*/ 124 w 21600"/>
                <a:gd name="T1" fmla="*/ 110 h 21600"/>
                <a:gd name="T2" fmla="*/ 123 w 21600"/>
                <a:gd name="T3" fmla="*/ 111 h 21600"/>
                <a:gd name="T4" fmla="*/ 83 w 21600"/>
                <a:gd name="T5" fmla="*/ 129 h 21600"/>
                <a:gd name="T6" fmla="*/ 55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3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3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2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4 w 21600"/>
                <a:gd name="T33" fmla="*/ 110 h 21600"/>
                <a:gd name="T34" fmla="*/ 124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7908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5877" y="15951"/>
                    <a:pt x="14585" y="16782"/>
                    <a:pt x="12000" y="16782"/>
                  </a:cubicBezTo>
                  <a:cubicBezTo>
                    <a:pt x="10338" y="16782"/>
                    <a:pt x="9046" y="16283"/>
                    <a:pt x="7938" y="15452"/>
                  </a:cubicBezTo>
                  <a:cubicBezTo>
                    <a:pt x="6646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000" y="4652"/>
                  </a:cubicBezTo>
                  <a:cubicBezTo>
                    <a:pt x="14215" y="4652"/>
                    <a:pt x="15692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015" y="1329"/>
                    <a:pt x="16431" y="0"/>
                    <a:pt x="12000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477" y="16948"/>
                    <a:pt x="4062" y="18942"/>
                  </a:cubicBezTo>
                  <a:cubicBezTo>
                    <a:pt x="6092" y="20603"/>
                    <a:pt x="8862" y="21600"/>
                    <a:pt x="11815" y="21600"/>
                  </a:cubicBezTo>
                  <a:cubicBezTo>
                    <a:pt x="16246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7908" y="14289"/>
                  </a:lnTo>
                  <a:close/>
                  <a:moveTo>
                    <a:pt x="17908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3360" dirty="0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386" y="90"/>
              <a:ext cx="150" cy="166"/>
            </a:xfrm>
            <a:custGeom>
              <a:avLst/>
              <a:gdLst>
                <a:gd name="T0" fmla="*/ 126 w 21600"/>
                <a:gd name="T1" fmla="*/ 110 h 21600"/>
                <a:gd name="T2" fmla="*/ 123 w 21600"/>
                <a:gd name="T3" fmla="*/ 111 h 21600"/>
                <a:gd name="T4" fmla="*/ 85 w 21600"/>
                <a:gd name="T5" fmla="*/ 129 h 21600"/>
                <a:gd name="T6" fmla="*/ 56 w 21600"/>
                <a:gd name="T7" fmla="*/ 119 h 21600"/>
                <a:gd name="T8" fmla="*/ 41 w 21600"/>
                <a:gd name="T9" fmla="*/ 83 h 21600"/>
                <a:gd name="T10" fmla="*/ 41 w 21600"/>
                <a:gd name="T11" fmla="*/ 82 h 21600"/>
                <a:gd name="T12" fmla="*/ 85 w 21600"/>
                <a:gd name="T13" fmla="*/ 36 h 21600"/>
                <a:gd name="T14" fmla="*/ 122 w 21600"/>
                <a:gd name="T15" fmla="*/ 52 h 21600"/>
                <a:gd name="T16" fmla="*/ 149 w 21600"/>
                <a:gd name="T17" fmla="*/ 26 h 21600"/>
                <a:gd name="T18" fmla="*/ 147 w 21600"/>
                <a:gd name="T19" fmla="*/ 24 h 21600"/>
                <a:gd name="T20" fmla="*/ 85 w 21600"/>
                <a:gd name="T21" fmla="*/ 0 h 21600"/>
                <a:gd name="T22" fmla="*/ 0 w 21600"/>
                <a:gd name="T23" fmla="*/ 83 h 21600"/>
                <a:gd name="T24" fmla="*/ 28 w 21600"/>
                <a:gd name="T25" fmla="*/ 146 h 21600"/>
                <a:gd name="T26" fmla="*/ 83 w 21600"/>
                <a:gd name="T27" fmla="*/ 166 h 21600"/>
                <a:gd name="T28" fmla="*/ 149 w 21600"/>
                <a:gd name="T29" fmla="*/ 137 h 21600"/>
                <a:gd name="T30" fmla="*/ 150 w 21600"/>
                <a:gd name="T31" fmla="*/ 135 h 21600"/>
                <a:gd name="T32" fmla="*/ 126 w 21600"/>
                <a:gd name="T33" fmla="*/ 110 h 21600"/>
                <a:gd name="T34" fmla="*/ 126 w 21600"/>
                <a:gd name="T35" fmla="*/ 110 h 216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600"/>
                <a:gd name="T55" fmla="*/ 0 h 21600"/>
                <a:gd name="T56" fmla="*/ 21600 w 21600"/>
                <a:gd name="T57" fmla="*/ 21600 h 216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600" h="21600">
                  <a:moveTo>
                    <a:pt x="18092" y="14289"/>
                  </a:moveTo>
                  <a:cubicBezTo>
                    <a:pt x="17723" y="14455"/>
                    <a:pt x="17723" y="14455"/>
                    <a:pt x="17723" y="14455"/>
                  </a:cubicBezTo>
                  <a:cubicBezTo>
                    <a:pt x="16062" y="15951"/>
                    <a:pt x="14585" y="16782"/>
                    <a:pt x="12185" y="16782"/>
                  </a:cubicBezTo>
                  <a:cubicBezTo>
                    <a:pt x="10523" y="16782"/>
                    <a:pt x="9046" y="16283"/>
                    <a:pt x="8123" y="15452"/>
                  </a:cubicBezTo>
                  <a:cubicBezTo>
                    <a:pt x="6831" y="14289"/>
                    <a:pt x="5908" y="12628"/>
                    <a:pt x="5908" y="10800"/>
                  </a:cubicBezTo>
                  <a:cubicBezTo>
                    <a:pt x="5908" y="10634"/>
                    <a:pt x="5908" y="10634"/>
                    <a:pt x="5908" y="10634"/>
                  </a:cubicBezTo>
                  <a:cubicBezTo>
                    <a:pt x="5908" y="7311"/>
                    <a:pt x="8492" y="4652"/>
                    <a:pt x="12185" y="4652"/>
                  </a:cubicBezTo>
                  <a:cubicBezTo>
                    <a:pt x="14215" y="4652"/>
                    <a:pt x="15877" y="5483"/>
                    <a:pt x="17538" y="6812"/>
                  </a:cubicBezTo>
                  <a:cubicBezTo>
                    <a:pt x="21415" y="3323"/>
                    <a:pt x="21415" y="3323"/>
                    <a:pt x="21415" y="3323"/>
                  </a:cubicBezTo>
                  <a:cubicBezTo>
                    <a:pt x="21231" y="3157"/>
                    <a:pt x="21231" y="3157"/>
                    <a:pt x="21231" y="3157"/>
                  </a:cubicBezTo>
                  <a:cubicBezTo>
                    <a:pt x="19200" y="1329"/>
                    <a:pt x="16431" y="0"/>
                    <a:pt x="12185" y="0"/>
                  </a:cubicBezTo>
                  <a:cubicBezTo>
                    <a:pt x="4985" y="0"/>
                    <a:pt x="0" y="4818"/>
                    <a:pt x="0" y="10800"/>
                  </a:cubicBezTo>
                  <a:cubicBezTo>
                    <a:pt x="0" y="14123"/>
                    <a:pt x="1662" y="16948"/>
                    <a:pt x="4062" y="18942"/>
                  </a:cubicBezTo>
                  <a:cubicBezTo>
                    <a:pt x="6092" y="20603"/>
                    <a:pt x="8862" y="21600"/>
                    <a:pt x="12000" y="21600"/>
                  </a:cubicBezTo>
                  <a:cubicBezTo>
                    <a:pt x="16431" y="21600"/>
                    <a:pt x="19015" y="20105"/>
                    <a:pt x="21415" y="17778"/>
                  </a:cubicBezTo>
                  <a:cubicBezTo>
                    <a:pt x="21600" y="17612"/>
                    <a:pt x="21600" y="17612"/>
                    <a:pt x="21600" y="17612"/>
                  </a:cubicBezTo>
                  <a:lnTo>
                    <a:pt x="18092" y="14289"/>
                  </a:lnTo>
                  <a:close/>
                  <a:moveTo>
                    <a:pt x="18092" y="14289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3360" dirty="0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39" y="90"/>
              <a:ext cx="129" cy="164"/>
            </a:xfrm>
            <a:custGeom>
              <a:avLst/>
              <a:gdLst>
                <a:gd name="T0" fmla="*/ 129 w 21600"/>
                <a:gd name="T1" fmla="*/ 113 h 21600"/>
                <a:gd name="T2" fmla="*/ 80 w 21600"/>
                <a:gd name="T3" fmla="*/ 65 h 21600"/>
                <a:gd name="T4" fmla="*/ 74 w 21600"/>
                <a:gd name="T5" fmla="*/ 64 h 21600"/>
                <a:gd name="T6" fmla="*/ 46 w 21600"/>
                <a:gd name="T7" fmla="*/ 47 h 21600"/>
                <a:gd name="T8" fmla="*/ 46 w 21600"/>
                <a:gd name="T9" fmla="*/ 46 h 21600"/>
                <a:gd name="T10" fmla="*/ 64 w 21600"/>
                <a:gd name="T11" fmla="*/ 36 h 21600"/>
                <a:gd name="T12" fmla="*/ 95 w 21600"/>
                <a:gd name="T13" fmla="*/ 44 h 21600"/>
                <a:gd name="T14" fmla="*/ 98 w 21600"/>
                <a:gd name="T15" fmla="*/ 47 h 21600"/>
                <a:gd name="T16" fmla="*/ 125 w 21600"/>
                <a:gd name="T17" fmla="*/ 22 h 21600"/>
                <a:gd name="T18" fmla="*/ 124 w 21600"/>
                <a:gd name="T19" fmla="*/ 20 h 21600"/>
                <a:gd name="T20" fmla="*/ 120 w 21600"/>
                <a:gd name="T21" fmla="*/ 18 h 21600"/>
                <a:gd name="T22" fmla="*/ 64 w 21600"/>
                <a:gd name="T23" fmla="*/ 0 h 21600"/>
                <a:gd name="T24" fmla="*/ 8 w 21600"/>
                <a:gd name="T25" fmla="*/ 50 h 21600"/>
                <a:gd name="T26" fmla="*/ 43 w 21600"/>
                <a:gd name="T27" fmla="*/ 94 h 21600"/>
                <a:gd name="T28" fmla="*/ 50 w 21600"/>
                <a:gd name="T29" fmla="*/ 97 h 21600"/>
                <a:gd name="T30" fmla="*/ 60 w 21600"/>
                <a:gd name="T31" fmla="*/ 99 h 21600"/>
                <a:gd name="T32" fmla="*/ 89 w 21600"/>
                <a:gd name="T33" fmla="*/ 117 h 21600"/>
                <a:gd name="T34" fmla="*/ 70 w 21600"/>
                <a:gd name="T35" fmla="*/ 130 h 21600"/>
                <a:gd name="T36" fmla="*/ 31 w 21600"/>
                <a:gd name="T37" fmla="*/ 116 h 21600"/>
                <a:gd name="T38" fmla="*/ 26 w 21600"/>
                <a:gd name="T39" fmla="*/ 112 h 21600"/>
                <a:gd name="T40" fmla="*/ 0 w 21600"/>
                <a:gd name="T41" fmla="*/ 137 h 21600"/>
                <a:gd name="T42" fmla="*/ 1 w 21600"/>
                <a:gd name="T43" fmla="*/ 139 h 21600"/>
                <a:gd name="T44" fmla="*/ 5 w 21600"/>
                <a:gd name="T45" fmla="*/ 141 h 21600"/>
                <a:gd name="T46" fmla="*/ 69 w 21600"/>
                <a:gd name="T47" fmla="*/ 164 h 21600"/>
                <a:gd name="T48" fmla="*/ 129 w 21600"/>
                <a:gd name="T49" fmla="*/ 114 h 21600"/>
                <a:gd name="T50" fmla="*/ 129 w 21600"/>
                <a:gd name="T51" fmla="*/ 113 h 21600"/>
                <a:gd name="T52" fmla="*/ 129 w 21600"/>
                <a:gd name="T53" fmla="*/ 113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1600"/>
                <a:gd name="T82" fmla="*/ 0 h 21600"/>
                <a:gd name="T83" fmla="*/ 21600 w 21600"/>
                <a:gd name="T84" fmla="*/ 21600 h 2160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1600" h="21600">
                  <a:moveTo>
                    <a:pt x="21600" y="14902"/>
                  </a:moveTo>
                  <a:cubicBezTo>
                    <a:pt x="21600" y="11386"/>
                    <a:pt x="18606" y="9712"/>
                    <a:pt x="13473" y="8540"/>
                  </a:cubicBezTo>
                  <a:cubicBezTo>
                    <a:pt x="13259" y="8540"/>
                    <a:pt x="12618" y="8372"/>
                    <a:pt x="12404" y="8372"/>
                  </a:cubicBezTo>
                  <a:cubicBezTo>
                    <a:pt x="8341" y="7535"/>
                    <a:pt x="7699" y="7200"/>
                    <a:pt x="7699" y="6195"/>
                  </a:cubicBezTo>
                  <a:cubicBezTo>
                    <a:pt x="7699" y="6028"/>
                    <a:pt x="7699" y="6028"/>
                    <a:pt x="7699" y="6028"/>
                  </a:cubicBezTo>
                  <a:cubicBezTo>
                    <a:pt x="7699" y="5358"/>
                    <a:pt x="8554" y="4688"/>
                    <a:pt x="10693" y="4688"/>
                  </a:cubicBezTo>
                  <a:cubicBezTo>
                    <a:pt x="12190" y="4688"/>
                    <a:pt x="13901" y="5023"/>
                    <a:pt x="15826" y="5860"/>
                  </a:cubicBezTo>
                  <a:cubicBezTo>
                    <a:pt x="16040" y="6028"/>
                    <a:pt x="16253" y="6028"/>
                    <a:pt x="16467" y="6195"/>
                  </a:cubicBezTo>
                  <a:cubicBezTo>
                    <a:pt x="20958" y="2847"/>
                    <a:pt x="20958" y="2847"/>
                    <a:pt x="20958" y="2847"/>
                  </a:cubicBezTo>
                  <a:cubicBezTo>
                    <a:pt x="20745" y="2679"/>
                    <a:pt x="20745" y="2679"/>
                    <a:pt x="20745" y="2679"/>
                  </a:cubicBezTo>
                  <a:cubicBezTo>
                    <a:pt x="20531" y="2512"/>
                    <a:pt x="20317" y="2512"/>
                    <a:pt x="20103" y="2344"/>
                  </a:cubicBezTo>
                  <a:cubicBezTo>
                    <a:pt x="17537" y="837"/>
                    <a:pt x="14329" y="0"/>
                    <a:pt x="10693" y="0"/>
                  </a:cubicBezTo>
                  <a:cubicBezTo>
                    <a:pt x="5133" y="0"/>
                    <a:pt x="1283" y="2512"/>
                    <a:pt x="1283" y="6530"/>
                  </a:cubicBezTo>
                  <a:cubicBezTo>
                    <a:pt x="1069" y="10047"/>
                    <a:pt x="3636" y="11553"/>
                    <a:pt x="7271" y="12391"/>
                  </a:cubicBezTo>
                  <a:cubicBezTo>
                    <a:pt x="7699" y="12558"/>
                    <a:pt x="7913" y="12558"/>
                    <a:pt x="8341" y="12726"/>
                  </a:cubicBezTo>
                  <a:cubicBezTo>
                    <a:pt x="8768" y="12893"/>
                    <a:pt x="9410" y="12893"/>
                    <a:pt x="10051" y="13060"/>
                  </a:cubicBezTo>
                  <a:cubicBezTo>
                    <a:pt x="14543" y="14065"/>
                    <a:pt x="14970" y="14400"/>
                    <a:pt x="14970" y="15405"/>
                  </a:cubicBezTo>
                  <a:cubicBezTo>
                    <a:pt x="14970" y="16409"/>
                    <a:pt x="13901" y="17079"/>
                    <a:pt x="11762" y="17079"/>
                  </a:cubicBezTo>
                  <a:cubicBezTo>
                    <a:pt x="9196" y="17079"/>
                    <a:pt x="7057" y="16409"/>
                    <a:pt x="5133" y="15237"/>
                  </a:cubicBezTo>
                  <a:cubicBezTo>
                    <a:pt x="4919" y="15070"/>
                    <a:pt x="4705" y="14902"/>
                    <a:pt x="4277" y="14735"/>
                  </a:cubicBezTo>
                  <a:cubicBezTo>
                    <a:pt x="0" y="18084"/>
                    <a:pt x="0" y="18084"/>
                    <a:pt x="0" y="18084"/>
                  </a:cubicBezTo>
                  <a:cubicBezTo>
                    <a:pt x="214" y="18251"/>
                    <a:pt x="214" y="18251"/>
                    <a:pt x="214" y="18251"/>
                  </a:cubicBezTo>
                  <a:cubicBezTo>
                    <a:pt x="428" y="18419"/>
                    <a:pt x="642" y="18419"/>
                    <a:pt x="855" y="18586"/>
                  </a:cubicBezTo>
                  <a:cubicBezTo>
                    <a:pt x="3850" y="20595"/>
                    <a:pt x="7699" y="21600"/>
                    <a:pt x="11549" y="21600"/>
                  </a:cubicBezTo>
                  <a:cubicBezTo>
                    <a:pt x="17323" y="21600"/>
                    <a:pt x="21600" y="19256"/>
                    <a:pt x="21600" y="15070"/>
                  </a:cubicBezTo>
                  <a:lnTo>
                    <a:pt x="21600" y="14902"/>
                  </a:lnTo>
                  <a:close/>
                  <a:moveTo>
                    <a:pt x="21600" y="14902"/>
                  </a:moveTo>
                </a:path>
              </a:pathLst>
            </a:custGeom>
            <a:solidFill>
              <a:srgbClr val="FFFFFF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3360" dirty="0"/>
            </a:p>
          </p:txBody>
        </p:sp>
      </p:grpSp>
      <p:sp>
        <p:nvSpPr>
          <p:cNvPr id="19" name="Text Box 66"/>
          <p:cNvSpPr txBox="1">
            <a:spLocks noChangeArrowheads="1"/>
          </p:cNvSpPr>
          <p:nvPr userDrawn="1"/>
        </p:nvSpPr>
        <p:spPr bwMode="auto">
          <a:xfrm>
            <a:off x="586742" y="7890194"/>
            <a:ext cx="6093461" cy="20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l" defTabSz="984886">
              <a:spcBef>
                <a:spcPct val="50000"/>
              </a:spcBef>
            </a:pPr>
            <a:r>
              <a:rPr lang="en-US" sz="1320" dirty="0">
                <a:solidFill>
                  <a:schemeClr val="bg1"/>
                </a:solidFill>
              </a:rPr>
              <a:t>CSC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3481850" y="7918315"/>
            <a:ext cx="58521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984886">
              <a:spcBef>
                <a:spcPct val="50000"/>
              </a:spcBef>
            </a:pPr>
            <a:fld id="{18E29826-F105-4F77-B977-03F4A4723A21}" type="slidenum">
              <a:rPr lang="en-US" sz="1200" b="0" smtClean="0">
                <a:solidFill>
                  <a:schemeClr val="bg1"/>
                </a:solidFill>
              </a:rPr>
              <a:pPr algn="r" defTabSz="984886">
                <a:spcBef>
                  <a:spcPct val="50000"/>
                </a:spcBef>
              </a:pPr>
              <a:t>‹#›</a:t>
            </a:fld>
            <a:r>
              <a:rPr lang="en-US" sz="1200" b="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0503555" y="7918315"/>
            <a:ext cx="292608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984886">
              <a:spcBef>
                <a:spcPct val="50000"/>
              </a:spcBef>
            </a:pPr>
            <a:fld id="{03C7D0F0-10D5-4191-B6F4-99306F468FEF}" type="datetime4">
              <a:rPr lang="en-US" sz="1200" b="0" smtClean="0">
                <a:solidFill>
                  <a:schemeClr val="bg1"/>
                </a:solidFill>
              </a:rPr>
              <a:pPr algn="r" defTabSz="984886">
                <a:spcBef>
                  <a:spcPct val="50000"/>
                </a:spcBef>
              </a:pPr>
              <a:t>October 23, 2017</a:t>
            </a:fld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525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pic>
        <p:nvPicPr>
          <p:cNvPr id="36" name="Picture 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03238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38" name="Text Box 115"/>
          <p:cNvSpPr txBox="1">
            <a:spLocks noChangeArrowheads="1"/>
          </p:cNvSpPr>
          <p:nvPr userDrawn="1"/>
        </p:nvSpPr>
        <p:spPr bwMode="auto">
          <a:xfrm>
            <a:off x="11887200" y="758031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18288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E3E6B90D-A1C1-4A29-B8E2-E3D556D7EBAF}" type="datetime4">
              <a:rPr lang="en-US" altLang="en-US" sz="1400">
                <a:solidFill>
                  <a:schemeClr val="bg1"/>
                </a:solidFill>
              </a:rPr>
              <a:pPr algn="r" eaLnBrk="1" hangingPunct="1"/>
              <a:t>October 23, 2017</a:t>
            </a:fld>
            <a:endParaRPr lang="en-US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597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0" r="6372"/>
          <a:stretch>
            <a:fillRect/>
          </a:stretch>
        </p:blipFill>
        <p:spPr bwMode="hidden">
          <a:xfrm>
            <a:off x="9829800" y="1074738"/>
            <a:ext cx="48006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6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78"/>
          <p:cNvGrpSpPr>
            <a:grpSpLocks/>
          </p:cNvGrpSpPr>
          <p:nvPr userDrawn="1"/>
        </p:nvGrpSpPr>
        <p:grpSpPr bwMode="auto">
          <a:xfrm>
            <a:off x="0" y="0"/>
            <a:ext cx="14630400" cy="8229600"/>
            <a:chOff x="0" y="-1"/>
            <a:chExt cx="14630400" cy="8229602"/>
          </a:xfrm>
        </p:grpSpPr>
        <p:sp>
          <p:nvSpPr>
            <p:cNvPr id="37" name="Freeform 5"/>
            <p:cNvSpPr>
              <a:spLocks noChangeAspect="1"/>
            </p:cNvSpPr>
            <p:nvPr userDrawn="1"/>
          </p:nvSpPr>
          <p:spPr bwMode="white">
            <a:xfrm>
              <a:off x="0" y="-1"/>
              <a:ext cx="14630400" cy="8229602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608" dirty="0">
                <a:latin typeface="+mn-lt"/>
              </a:endParaRPr>
            </a:p>
          </p:txBody>
        </p:sp>
        <p:pic>
          <p:nvPicPr>
            <p:cNvPr id="38" name="Picture 8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9"/>
            <p:cNvSpPr>
              <a:spLocks noChangeAspect="1"/>
            </p:cNvSpPr>
            <p:nvPr userDrawn="1"/>
          </p:nvSpPr>
          <p:spPr bwMode="black">
            <a:xfrm>
              <a:off x="363538" y="-1"/>
              <a:ext cx="730250" cy="639763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lIns="146304" tIns="73152" rIns="146304" bIns="73152"/>
            <a:lstStyle/>
            <a:p>
              <a:pPr defTabSz="146304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608" dirty="0">
                <a:latin typeface="+mn-lt"/>
              </a:endParaRPr>
            </a:p>
          </p:txBody>
        </p:sp>
      </p:grpSp>
      <p:sp>
        <p:nvSpPr>
          <p:cNvPr id="40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  <p:sp>
        <p:nvSpPr>
          <p:cNvPr id="41" name="Text Box 115"/>
          <p:cNvSpPr txBox="1">
            <a:spLocks noChangeArrowheads="1"/>
          </p:cNvSpPr>
          <p:nvPr userDrawn="1"/>
        </p:nvSpPr>
        <p:spPr bwMode="auto">
          <a:xfrm>
            <a:off x="11887200" y="758031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18288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8E370D8-D949-421A-86EE-B48D51A4B0C1}" type="datetime4">
              <a:rPr lang="en-US" altLang="en-US" sz="1400"/>
              <a:pPr algn="r" eaLnBrk="1" hangingPunct="1"/>
              <a:t>October 23, 2017</a:t>
            </a:fld>
            <a:endParaRPr lang="en-US" altLang="en-US" sz="140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3372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03238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8" name="Footer Placeholder 4"/>
          <p:cNvSpPr txBox="1">
            <a:spLocks/>
          </p:cNvSpPr>
          <p:nvPr userDrawn="1"/>
        </p:nvSpPr>
        <p:spPr>
          <a:xfrm>
            <a:off x="7543800" y="7580313"/>
            <a:ext cx="64008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39" name="Text Box 115"/>
          <p:cNvSpPr txBox="1">
            <a:spLocks noChangeArrowheads="1"/>
          </p:cNvSpPr>
          <p:nvPr userDrawn="1"/>
        </p:nvSpPr>
        <p:spPr bwMode="auto">
          <a:xfrm>
            <a:off x="11887200" y="6397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F1D4BE49-A33B-49ED-8D89-6C5027018C0C}" type="datetime4">
              <a:rPr lang="en-US" altLang="en-US" sz="1400">
                <a:solidFill>
                  <a:schemeClr val="bg1"/>
                </a:solidFill>
              </a:rPr>
              <a:pPr algn="r" eaLnBrk="1" hangingPunct="1"/>
              <a:t>October 23, 2017</a:t>
            </a:fld>
            <a:endParaRPr lang="en-US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6824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5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03238" y="7315200"/>
            <a:ext cx="27066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Freeform 9"/>
          <p:cNvSpPr>
            <a:spLocks noChangeAspect="1"/>
          </p:cNvSpPr>
          <p:nvPr userDrawn="1"/>
        </p:nvSpPr>
        <p:spPr bwMode="black">
          <a:xfrm>
            <a:off x="363538" y="0"/>
            <a:ext cx="730250" cy="639763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38" name="Footer Placeholder 4"/>
          <p:cNvSpPr txBox="1">
            <a:spLocks/>
          </p:cNvSpPr>
          <p:nvPr userDrawn="1"/>
        </p:nvSpPr>
        <p:spPr>
          <a:xfrm>
            <a:off x="7543800" y="7580313"/>
            <a:ext cx="64008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  <p:sp>
        <p:nvSpPr>
          <p:cNvPr id="39" name="Text Box 115"/>
          <p:cNvSpPr txBox="1">
            <a:spLocks noChangeArrowheads="1"/>
          </p:cNvSpPr>
          <p:nvPr userDrawn="1"/>
        </p:nvSpPr>
        <p:spPr bwMode="auto">
          <a:xfrm>
            <a:off x="11887200" y="6397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A368A6E2-DC10-4F84-BD62-6E2021559AA0}" type="datetime4">
              <a:rPr lang="en-US" altLang="en-US" sz="1400"/>
              <a:pPr algn="r" eaLnBrk="1" hangingPunct="1"/>
              <a:t>October 23, 2017</a:t>
            </a:fld>
            <a:endParaRPr lang="en-US" altLang="en-US" sz="140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800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951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8859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4935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7"/>
          <p:cNvGrpSpPr>
            <a:grpSpLocks/>
          </p:cNvGrpSpPr>
          <p:nvPr userDrawn="1"/>
        </p:nvGrpSpPr>
        <p:grpSpPr bwMode="auto">
          <a:xfrm>
            <a:off x="-92075" y="-92075"/>
            <a:ext cx="14814550" cy="841375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5807" y="64028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5807" y="2057711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5807" y="7178213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636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032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636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032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6808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2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780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2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780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97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816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42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584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97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58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816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424" y="827501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6808" y="-91440"/>
              <a:ext cx="0" cy="4603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5807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1848"/>
              <a:ext cx="46033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7675" y="0"/>
            <a:ext cx="563563" cy="49212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lIns="146304" tIns="73152" rIns="146304" bIns="73152"/>
          <a:lstStyle/>
          <a:p>
            <a:pPr defTabSz="14630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608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 userDrawn="1">
            <p:ph type="title"/>
          </p:nvPr>
        </p:nvSpPr>
        <p:spPr bwMode="auto">
          <a:xfrm>
            <a:off x="685800" y="639763"/>
            <a:ext cx="13258800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85800" y="2057400"/>
            <a:ext cx="112014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544513" y="7426325"/>
            <a:ext cx="20478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115"/>
          <p:cNvSpPr txBox="1">
            <a:spLocks noChangeArrowheads="1"/>
          </p:cNvSpPr>
          <p:nvPr userDrawn="1"/>
        </p:nvSpPr>
        <p:spPr bwMode="auto">
          <a:xfrm>
            <a:off x="11893550" y="7580313"/>
            <a:ext cx="16398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102CF36-0D11-49E0-A6E0-40313BA3E57E}" type="datetime4">
              <a:rPr lang="en-US" altLang="en-US" sz="1100"/>
              <a:pPr algn="r" eaLnBrk="1" hangingPunct="1"/>
              <a:t>October 23, 2017</a:t>
            </a:fld>
            <a:endParaRPr lang="en-US" altLang="en-US" sz="1100" dirty="0"/>
          </a:p>
        </p:txBody>
      </p:sp>
      <p:sp>
        <p:nvSpPr>
          <p:cNvPr id="1032" name="Text Box 115"/>
          <p:cNvSpPr txBox="1">
            <a:spLocks noChangeArrowheads="1"/>
          </p:cNvSpPr>
          <p:nvPr userDrawn="1"/>
        </p:nvSpPr>
        <p:spPr bwMode="auto">
          <a:xfrm>
            <a:off x="13533438" y="7580313"/>
            <a:ext cx="4111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0738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0738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3637A826-50E6-48C1-93A1-03E3BA3D67BD}" type="slidenum">
              <a:rPr lang="en-US" altLang="en-US" sz="1100" b="1"/>
              <a:pPr algn="r" eaLnBrk="1" hangingPunct="1"/>
              <a:t>‹#›</a:t>
            </a:fld>
            <a:endParaRPr lang="en-US" altLang="en-US" sz="1100" b="1" dirty="0"/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313"/>
            <a:ext cx="5029200" cy="274637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DXC Proprietary and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 spd="med">
    <p:fade/>
  </p:transition>
  <p:hf sldNum="0" hdr="0" ftr="0" dt="0"/>
  <p:txStyles>
    <p:titleStyle>
      <a:lvl1pPr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2pPr>
      <a:lvl3pPr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3pPr>
      <a:lvl4pPr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4pPr>
      <a:lvl5pPr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5pPr>
      <a:lvl6pPr marL="457200"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6pPr>
      <a:lvl7pPr marL="914400"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7pPr>
      <a:lvl8pPr marL="1371600"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8pPr>
      <a:lvl9pPr marL="1828800" algn="l" defTabSz="1462088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algn="l" defTabSz="1462088" rtl="0" fontAlgn="base">
        <a:spcBef>
          <a:spcPts val="1200"/>
        </a:spcBef>
        <a:spcAft>
          <a:spcPct val="0"/>
        </a:spcAft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462088" rtl="0" fontAlgn="base">
        <a:spcBef>
          <a:spcPts val="12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2088" rtl="0" fontAlgn="base">
        <a:spcBef>
          <a:spcPts val="12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2088" rtl="0" fontAlgn="base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2088" rtl="0" fontAlgn="base"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slide" Target="slide4.xml"/><Relationship Id="rId4" Type="http://schemas.openxmlformats.org/officeDocument/2006/relationships/hyperlink" Target="https://github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err="1" smtClean="0"/>
              <a:t>SonarQube</a:t>
            </a:r>
            <a:r>
              <a:rPr lang="en-US" dirty="0" smtClean="0"/>
              <a:t> System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800600"/>
            <a:ext cx="10058400" cy="2362200"/>
          </a:xfrm>
        </p:spPr>
        <p:txBody>
          <a:bodyPr/>
          <a:lstStyle/>
          <a:p>
            <a:r>
              <a:rPr lang="en-US" dirty="0" smtClean="0"/>
              <a:t>Team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 </a:t>
            </a:r>
            <a:r>
              <a:rPr lang="en-US" dirty="0" err="1" smtClean="0"/>
              <a:t>Triều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Hà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709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System Report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911202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400" b="0" dirty="0" smtClean="0"/>
              <a:t>   </a:t>
            </a:r>
          </a:p>
          <a:p>
            <a:pPr marL="0" indent="0">
              <a:buNone/>
            </a:pPr>
            <a:r>
              <a:rPr lang="en-US" sz="2400" b="0" dirty="0" smtClean="0"/>
              <a:t> </a:t>
            </a:r>
            <a:r>
              <a:rPr lang="en-US" sz="2800" dirty="0" err="1" smtClean="0"/>
              <a:t>Overral</a:t>
            </a:r>
            <a:r>
              <a:rPr lang="en-US" sz="2800" dirty="0" smtClean="0"/>
              <a:t> Project Chart :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b="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 Code Smell Chart (Sum)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b="0" dirty="0" smtClean="0"/>
              <a:t>Test Case Chart (Sum)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 Technical </a:t>
            </a:r>
            <a:r>
              <a:rPr lang="en-US" sz="2400" b="0" dirty="0" err="1" smtClean="0"/>
              <a:t>Dept</a:t>
            </a:r>
            <a:r>
              <a:rPr lang="en-US" sz="2400" b="0" dirty="0" smtClean="0"/>
              <a:t> (Sum)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 Vulnerabilities (Sum)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/>
              <a:t> </a:t>
            </a:r>
            <a:r>
              <a:rPr lang="en-US" sz="2400" b="0" dirty="0" smtClean="0"/>
              <a:t>Code Coverage (%)</a:t>
            </a:r>
            <a:br>
              <a:rPr lang="en-US" sz="2400" b="0" dirty="0" smtClean="0"/>
            </a:b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57200"/>
            <a:ext cx="7332286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3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System Report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718" y="911202"/>
            <a:ext cx="13492082" cy="6480198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400" b="0" dirty="0"/>
              <a:t> </a:t>
            </a:r>
            <a:r>
              <a:rPr lang="en-US" sz="2400" b="0" dirty="0" smtClean="0"/>
              <a:t>     </a:t>
            </a:r>
            <a:r>
              <a:rPr lang="en-US" sz="2800" dirty="0" smtClean="0"/>
              <a:t>Update Metrics :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smtClean="0"/>
              <a:t>                </a:t>
            </a:r>
          </a:p>
          <a:p>
            <a:pPr marL="0" indent="0">
              <a:buNone/>
            </a:pPr>
            <a:r>
              <a:rPr lang="en-US" sz="2400" b="0" dirty="0" smtClean="0"/>
              <a:t>	Data Updating	             Data Update Successful	                   Data Update Failed</a:t>
            </a: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5" y="2743200"/>
            <a:ext cx="4550488" cy="3322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98" y="2743200"/>
            <a:ext cx="4440878" cy="3322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50" y="2718392"/>
            <a:ext cx="4375121" cy="33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39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7646834" y="4878956"/>
            <a:ext cx="5495926" cy="868680"/>
          </a:xfrm>
        </p:spPr>
        <p:txBody>
          <a:bodyPr/>
          <a:lstStyle/>
          <a:p>
            <a:pPr algn="ctr"/>
            <a:r>
              <a:rPr lang="en-US" altLang="en-US" dirty="0" smtClean="0"/>
              <a:t>System Architecture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772400" y="5526531"/>
            <a:ext cx="5389410" cy="442210"/>
          </a:xfrm>
        </p:spPr>
        <p:txBody>
          <a:bodyPr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2653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System Report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718" y="228600"/>
            <a:ext cx="13492082" cy="7162800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400" b="0" dirty="0" smtClean="0"/>
              <a:t/>
            </a:r>
            <a:br>
              <a:rPr lang="en-US" sz="2400" b="0" dirty="0" smtClean="0"/>
            </a:br>
            <a:endParaRPr lang="en-US" sz="2400" b="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USE </a:t>
            </a:r>
            <a:r>
              <a:rPr lang="en-US" sz="2400" dirty="0"/>
              <a:t>CASE DIAGRAM</a:t>
            </a: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 smtClean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 smtClean="0"/>
              <a:t>                </a:t>
            </a:r>
          </a:p>
          <a:p>
            <a:pPr marL="0" indent="0">
              <a:buNone/>
            </a:pPr>
            <a:r>
              <a:rPr lang="en-US" sz="2400" b="0" dirty="0" smtClean="0"/>
              <a:t>	</a:t>
            </a: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96883"/>
            <a:ext cx="1379220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79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939598"/>
                </a:solidFill>
              </a:rPr>
              <a:t>System Architecture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b="0" dirty="0" smtClean="0"/>
              <a:t>    </a:t>
            </a:r>
            <a:r>
              <a:rPr lang="en-US" sz="2800" dirty="0" smtClean="0"/>
              <a:t>System Architecture:</a:t>
            </a:r>
            <a:endParaRPr lang="en-US" sz="280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6" y="2281237"/>
            <a:ext cx="126111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21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39763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39598"/>
                </a:solidFill>
              </a:rPr>
              <a:t>About Requirement and </a:t>
            </a:r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199" y="1143000"/>
            <a:ext cx="11044237" cy="5943600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Technology Used:</a:t>
            </a:r>
          </a:p>
          <a:p>
            <a:pPr marL="0" indent="0">
              <a:buNone/>
            </a:pPr>
            <a:endParaRPr lang="en-US" sz="3200" dirty="0" smtClean="0"/>
          </a:p>
          <a:p>
            <a:pPr lvl="1"/>
            <a:r>
              <a:rPr lang="en-US" sz="2800" b="0" dirty="0" smtClean="0"/>
              <a:t>Server Side:  Java(Framework : Spring MVC), Hibernate(SQL Server, MySQL</a:t>
            </a:r>
            <a:r>
              <a:rPr lang="en-US" sz="2800" b="0" dirty="0" smtClean="0"/>
              <a:t>).</a:t>
            </a:r>
          </a:p>
          <a:p>
            <a:pPr lvl="1"/>
            <a:r>
              <a:rPr lang="en-US" sz="2800" dirty="0" smtClean="0"/>
              <a:t>Server: </a:t>
            </a:r>
            <a:r>
              <a:rPr lang="en-US" sz="2800" smtClean="0"/>
              <a:t>Apache tomcat 8</a:t>
            </a:r>
            <a:endParaRPr lang="en-US" sz="2800" b="0" dirty="0"/>
          </a:p>
          <a:p>
            <a:pPr lvl="1"/>
            <a:r>
              <a:rPr lang="en-US" sz="2800" b="0" dirty="0"/>
              <a:t>Client side: AngularJS, </a:t>
            </a:r>
            <a:r>
              <a:rPr lang="en-US" sz="2800" b="0" u="sng" dirty="0" smtClean="0">
                <a:hlinkClick r:id="rId3"/>
              </a:rPr>
              <a:t>Bootstrap</a:t>
            </a:r>
            <a:r>
              <a:rPr lang="en-US" sz="2800" b="0" dirty="0"/>
              <a:t>, </a:t>
            </a:r>
            <a:r>
              <a:rPr lang="en-US" sz="2800" b="0" dirty="0" smtClean="0"/>
              <a:t>HTML5/CSS3</a:t>
            </a:r>
          </a:p>
          <a:p>
            <a:pPr lvl="3"/>
            <a:r>
              <a:rPr lang="en-US" sz="2800" dirty="0" smtClean="0"/>
              <a:t>Library : Arm Chart, Sweet Alert</a:t>
            </a:r>
            <a:endParaRPr lang="en-US" sz="2800" b="0" dirty="0"/>
          </a:p>
          <a:p>
            <a:pPr lvl="1"/>
            <a:r>
              <a:rPr lang="en-US" sz="2800" b="0" dirty="0" smtClean="0"/>
              <a:t>Database: MySQL, SQL Server</a:t>
            </a:r>
          </a:p>
          <a:p>
            <a:pPr lvl="1"/>
            <a:r>
              <a:rPr lang="en-US" sz="2800" b="0" dirty="0" smtClean="0"/>
              <a:t>IDE: Eclipse, Notepad++</a:t>
            </a:r>
          </a:p>
          <a:p>
            <a:pPr lvl="1"/>
            <a:r>
              <a:rPr lang="en-US" sz="2800" b="0" dirty="0" smtClean="0"/>
              <a:t>Task: google drive</a:t>
            </a:r>
          </a:p>
          <a:p>
            <a:pPr lvl="1"/>
            <a:r>
              <a:rPr lang="en-US" sz="2800" b="0" dirty="0" smtClean="0"/>
              <a:t>Source </a:t>
            </a:r>
            <a:r>
              <a:rPr lang="en-US" sz="2800" b="0" dirty="0"/>
              <a:t>control: </a:t>
            </a:r>
            <a:r>
              <a:rPr lang="en-US" sz="2800" b="0" u="sng" dirty="0" smtClean="0">
                <a:hlinkClick r:id="rId4"/>
              </a:rPr>
              <a:t>GitHub</a:t>
            </a:r>
            <a:endParaRPr lang="en-US" sz="2800" b="0" dirty="0"/>
          </a:p>
        </p:txBody>
      </p:sp>
      <p:sp>
        <p:nvSpPr>
          <p:cNvPr id="2" name="Action Button: Custom 1">
            <a:hlinkClick r:id="rId5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9512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939598"/>
                </a:solidFill>
              </a:rPr>
              <a:t>System Architecture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b="0" dirty="0" smtClean="0"/>
              <a:t>     </a:t>
            </a:r>
            <a:r>
              <a:rPr lang="en-US" sz="2800" dirty="0" smtClean="0"/>
              <a:t>Server side</a:t>
            </a:r>
            <a:endParaRPr lang="en-US" sz="280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 dirty="0">
              <a:ea typeface="MS PGothic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81000"/>
            <a:ext cx="5565142" cy="6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647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raining\Desktop\front 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52825"/>
            <a:ext cx="8610599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b="0" dirty="0" smtClean="0"/>
              <a:t>     </a:t>
            </a:r>
            <a:r>
              <a:rPr lang="en-US" sz="2800" dirty="0" smtClean="0"/>
              <a:t>Client side</a:t>
            </a:r>
            <a:endParaRPr lang="en-US" sz="280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762000" y="1219200"/>
            <a:ext cx="11044237" cy="511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8600" indent="-228600" algn="l" defTabSz="1462088" rtl="0" fontAlgn="base">
              <a:spcBef>
                <a:spcPts val="1200"/>
              </a:spcBef>
              <a:spcAft>
                <a:spcPct val="0"/>
              </a:spcAft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1462088" rtl="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1462088" rtl="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1462088" rtl="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1462088" rtl="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itchFamily="34" charset="0"/>
              <a:buNone/>
            </a:pPr>
            <a:endParaRPr lang="en-US" sz="3200" dirty="0" smtClean="0"/>
          </a:p>
          <a:p>
            <a:pPr marL="0" indent="0" eaLnBrk="1" hangingPunct="1">
              <a:buFont typeface="Arial" pitchFamily="34" charset="0"/>
              <a:buNone/>
            </a:pPr>
            <a:r>
              <a:rPr lang="en-US" sz="2800" b="0" dirty="0" smtClean="0"/>
              <a:t>     </a:t>
            </a:r>
            <a:endParaRPr lang="en-US" sz="2800" dirty="0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939598"/>
                </a:solidFill>
              </a:rPr>
              <a:t>System Architecture</a:t>
            </a:r>
            <a:endParaRPr lang="en-US" altLang="en-US" dirty="0">
              <a:solidFill>
                <a:srgbClr val="9395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1825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939598"/>
                </a:solidFill>
              </a:rPr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13182600" cy="6035675"/>
          </a:xfrm>
        </p:spPr>
      </p:pic>
    </p:spTree>
    <p:extLst>
      <p:ext uri="{BB962C8B-B14F-4D97-AF65-F5344CB8AC3E}">
        <p14:creationId xmlns:p14="http://schemas.microsoft.com/office/powerpoint/2010/main" val="167137530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939598"/>
                </a:solidFill>
              </a:rPr>
              <a:t>System Architecture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3838" y="1081087"/>
            <a:ext cx="14177962" cy="6400800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</a:t>
            </a:r>
            <a:r>
              <a:rPr lang="en-US" sz="2400" b="0" dirty="0" smtClean="0"/>
              <a:t>Daily Report Table                                       Module Table                                  Project Table</a:t>
            </a: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 dirty="0"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342787"/>
            <a:ext cx="5257799" cy="352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99919"/>
            <a:ext cx="5531644" cy="3562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570" y="2299919"/>
            <a:ext cx="2862630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09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216408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About Requirement and </a:t>
            </a:r>
            <a:r>
              <a:rPr lang="en-US" dirty="0" err="1" smtClean="0"/>
              <a:t>SonarQube</a:t>
            </a:r>
            <a:r>
              <a:rPr lang="en-US" dirty="0" smtClean="0"/>
              <a:t>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err="1" smtClean="0"/>
              <a:t>SonarQube</a:t>
            </a:r>
            <a:r>
              <a:rPr lang="en-US" dirty="0" smtClean="0"/>
              <a:t> System Report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System Architecture 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/>
              <a:t>Project Demo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275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7543800" y="5029200"/>
            <a:ext cx="5495926" cy="868680"/>
          </a:xfrm>
        </p:spPr>
        <p:txBody>
          <a:bodyPr/>
          <a:lstStyle/>
          <a:p>
            <a:pPr algn="ctr"/>
            <a:r>
              <a:rPr lang="en-US" altLang="en-US" dirty="0" smtClean="0"/>
              <a:t>Project Demo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610600" y="6477000"/>
            <a:ext cx="5389410" cy="23267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5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216408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Final Assignment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663575"/>
            <a:ext cx="13182600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141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0100"/>
            <a:ext cx="10058400" cy="3589020"/>
          </a:xfrm>
        </p:spPr>
        <p:txBody>
          <a:bodyPr/>
          <a:lstStyle/>
          <a:p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216408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516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0100"/>
            <a:ext cx="10058400" cy="3589020"/>
          </a:xfrm>
        </p:spPr>
        <p:txBody>
          <a:bodyPr/>
          <a:lstStyle/>
          <a:p>
            <a:r>
              <a:rPr lang="en-US" dirty="0" smtClean="0"/>
              <a:t>Thank You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216408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01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7010400" y="4436746"/>
            <a:ext cx="5495926" cy="868680"/>
          </a:xfrm>
        </p:spPr>
        <p:txBody>
          <a:bodyPr/>
          <a:lstStyle/>
          <a:p>
            <a:r>
              <a:rPr lang="en-US" dirty="0"/>
              <a:t>About Requirement and </a:t>
            </a:r>
            <a:r>
              <a:rPr lang="en-US" dirty="0" err="1" smtClean="0"/>
              <a:t>SonarQube</a:t>
            </a:r>
            <a:endParaRPr lang="en-US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66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39763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39598"/>
                </a:solidFill>
              </a:rPr>
              <a:t>About </a:t>
            </a:r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and Requirement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2050" name="Picture 2" descr="C:\Users\training\Desktop\sona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1905000"/>
            <a:ext cx="8991600" cy="50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461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39763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39598"/>
                </a:solidFill>
              </a:rPr>
              <a:t>About </a:t>
            </a:r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and Requirement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3074" name="Picture 2" descr="C:\Users\training\Desktop\sona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9002713" cy="60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0979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39763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39598"/>
                </a:solidFill>
              </a:rPr>
              <a:t>About Requirement and </a:t>
            </a:r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1037" y="1795229"/>
            <a:ext cx="11201400" cy="5121275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Requirement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b="0" dirty="0"/>
              <a:t>As a user, I want to view report from </a:t>
            </a:r>
            <a:r>
              <a:rPr lang="en-US" sz="2400" b="0" dirty="0" err="1"/>
              <a:t>SonarQube</a:t>
            </a:r>
            <a:r>
              <a:rPr lang="en-US" sz="2400" b="0" dirty="0"/>
              <a:t> system. The report includes the following information: total unit </a:t>
            </a:r>
            <a:r>
              <a:rPr lang="en-US" sz="2400" b="0" dirty="0" err="1"/>
              <a:t>testcases</a:t>
            </a:r>
            <a:r>
              <a:rPr lang="en-US" sz="2400" b="0" dirty="0"/>
              <a:t>, total technical debts, total code smells, vulnerabilities</a:t>
            </a:r>
            <a:r>
              <a:rPr lang="en-US" sz="2400" b="0" dirty="0" smtClean="0"/>
              <a:t>.</a:t>
            </a:r>
            <a:r>
              <a:rPr lang="en-US" sz="2400" dirty="0"/>
              <a:t> </a:t>
            </a:r>
            <a:r>
              <a:rPr lang="en-US" sz="2400" b="0" dirty="0"/>
              <a:t>And, I also can see daily or weekly histories of every items of every project has occurred in the most recent four weeks. The history data </a:t>
            </a:r>
            <a:r>
              <a:rPr lang="en-US" sz="2400" b="0" i="1" dirty="0"/>
              <a:t>can be</a:t>
            </a:r>
            <a:r>
              <a:rPr lang="en-US" sz="2400" b="0" dirty="0"/>
              <a:t> represented by line chart or any suitable </a:t>
            </a:r>
            <a:r>
              <a:rPr lang="en-US" sz="2400" b="0" dirty="0" smtClean="0"/>
              <a:t>chart.</a:t>
            </a: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335E93AD-F61E-423B-A7BE-A72DCE5A76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26330" y="4953000"/>
            <a:ext cx="1031081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94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7010400" y="4871086"/>
            <a:ext cx="5495926" cy="868680"/>
          </a:xfrm>
        </p:spPr>
        <p:txBody>
          <a:bodyPr/>
          <a:lstStyle/>
          <a:p>
            <a:r>
              <a:rPr lang="en-US" dirty="0" err="1" smtClean="0"/>
              <a:t>SonarQube</a:t>
            </a:r>
            <a:r>
              <a:rPr lang="en-US" dirty="0" smtClean="0"/>
              <a:t> System Report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7620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System Report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800" b="0" dirty="0" smtClean="0"/>
              <a:t>    </a:t>
            </a:r>
            <a:r>
              <a:rPr lang="en-US" sz="2800" dirty="0" smtClean="0"/>
              <a:t>Home Page </a:t>
            </a:r>
            <a:endParaRPr lang="en-US" sz="280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89" y="2514600"/>
            <a:ext cx="112696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74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Title 13"/>
          <p:cNvSpPr>
            <a:spLocks noGrp="1"/>
          </p:cNvSpPr>
          <p:nvPr>
            <p:ph type="title"/>
          </p:nvPr>
        </p:nvSpPr>
        <p:spPr>
          <a:xfrm>
            <a:off x="681037" y="609600"/>
            <a:ext cx="13258800" cy="1417637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939598"/>
                </a:solidFill>
              </a:rPr>
              <a:t>SonarQube</a:t>
            </a:r>
            <a:r>
              <a:rPr lang="en-US" altLang="en-US" dirty="0" smtClean="0">
                <a:solidFill>
                  <a:srgbClr val="939598"/>
                </a:solidFill>
              </a:rPr>
              <a:t> System Report</a:t>
            </a:r>
            <a:endParaRPr lang="en-US" altLang="en-US" dirty="0">
              <a:solidFill>
                <a:srgbClr val="93959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911202"/>
            <a:ext cx="11044237" cy="511627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2400" b="0" dirty="0" smtClean="0"/>
              <a:t>   </a:t>
            </a:r>
          </a:p>
          <a:p>
            <a:pPr marL="0" indent="0">
              <a:buNone/>
            </a:pPr>
            <a:r>
              <a:rPr lang="en-US" sz="2400" b="0" dirty="0" smtClean="0"/>
              <a:t> </a:t>
            </a:r>
            <a:r>
              <a:rPr lang="en-US" sz="2800" dirty="0" smtClean="0"/>
              <a:t>Metrics Chart :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endParaRPr lang="en-US" sz="2400" b="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Horizontal : Day Updated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Vertical : Metric Unit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dirty="0" smtClean="0"/>
              <a:t>Download Chart Button</a:t>
            </a:r>
            <a:endParaRPr lang="en-US" sz="2400" b="0" dirty="0"/>
          </a:p>
        </p:txBody>
      </p:sp>
      <p:sp>
        <p:nvSpPr>
          <p:cNvPr id="2" name="Action Button: Custom 1">
            <a:hlinkClick r:id="rId3" action="ppaction://hlinksldjump" highlightClick="1"/>
          </p:cNvPr>
          <p:cNvSpPr/>
          <p:nvPr/>
        </p:nvSpPr>
        <p:spPr bwMode="auto">
          <a:xfrm>
            <a:off x="7400925" y="3057526"/>
            <a:ext cx="2899522" cy="411816"/>
          </a:xfrm>
          <a:prstGeom prst="actionButtonBlank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 defTabSz="1097280"/>
            <a:endParaRPr lang="en-US" sz="2880">
              <a:ea typeface="MS PGothic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55032"/>
            <a:ext cx="9063599" cy="64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XC Training Template_20170704 (Lite Version).potx" id="{D176A7FD-2F9D-4A8D-B870-5558139FECBF}" vid="{B71DC273-75A5-4CEA-A9F6-A2F64F35B1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COBOL_Programming_Course</Template>
  <TotalTime>2834</TotalTime>
  <Words>225</Words>
  <Application>Microsoft Office PowerPoint</Application>
  <PresentationFormat>Custom</PresentationFormat>
  <Paragraphs>113</Paragraphs>
  <Slides>23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DXC</vt:lpstr>
      <vt:lpstr>SonarQube System Report</vt:lpstr>
      <vt:lpstr>Content</vt:lpstr>
      <vt:lpstr>About Requirement and SonarQube</vt:lpstr>
      <vt:lpstr>About SonarQube and Requirement</vt:lpstr>
      <vt:lpstr>About SonarQube and Requirement</vt:lpstr>
      <vt:lpstr>About Requirement and SonarQube</vt:lpstr>
      <vt:lpstr>SonarQube System Report</vt:lpstr>
      <vt:lpstr>SonarQube System Report</vt:lpstr>
      <vt:lpstr>SonarQube System Report</vt:lpstr>
      <vt:lpstr>SonarQube System Report</vt:lpstr>
      <vt:lpstr>SonarQube System Report</vt:lpstr>
      <vt:lpstr>System Architecture</vt:lpstr>
      <vt:lpstr>SonarQube System Report</vt:lpstr>
      <vt:lpstr>System Architecture</vt:lpstr>
      <vt:lpstr>About Requirement and SonarQube</vt:lpstr>
      <vt:lpstr>System Architecture</vt:lpstr>
      <vt:lpstr>System Architecture</vt:lpstr>
      <vt:lpstr>System Architecture</vt:lpstr>
      <vt:lpstr>System Architecture</vt:lpstr>
      <vt:lpstr>Project Demo</vt:lpstr>
      <vt:lpstr>PowerPoint Presentation</vt:lpstr>
      <vt:lpstr>Question &amp; Answer</vt:lpstr>
      <vt:lpstr>Thank You &lt;3</vt:lpstr>
    </vt:vector>
  </TitlesOfParts>
  <Manager/>
  <Company>DXC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COBOL (Common Business Oriented Language)</dc:title>
  <dc:subject/>
  <dc:creator>Trinh, Vu</dc:creator>
  <cp:keywords/>
  <dc:description/>
  <cp:lastModifiedBy>training</cp:lastModifiedBy>
  <cp:revision>572</cp:revision>
  <dcterms:created xsi:type="dcterms:W3CDTF">2017-08-14T02:52:42Z</dcterms:created>
  <dcterms:modified xsi:type="dcterms:W3CDTF">2017-10-23T03:17:52Z</dcterms:modified>
  <cp:category/>
</cp:coreProperties>
</file>